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603" autoAdjust="0"/>
  </p:normalViewPr>
  <p:slideViewPr>
    <p:cSldViewPr snapToGrid="0" snapToObjects="1">
      <p:cViewPr varScale="1">
        <p:scale>
          <a:sx n="112" d="100"/>
          <a:sy n="112" d="100"/>
        </p:scale>
        <p:origin x="-80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Hours</c:v>
                </c:pt>
              </c:strCache>
            </c:strRef>
          </c:tx>
          <c:dLbls>
            <c:dLblPos val="outEnd"/>
            <c:showLegendKey val="0"/>
            <c:showVal val="0"/>
            <c:showCatName val="1"/>
            <c:showSerName val="0"/>
            <c:showPercent val="0"/>
            <c:showBubbleSize val="0"/>
            <c:showLeaderLines val="1"/>
          </c:dLbls>
          <c:cat>
            <c:strRef>
              <c:f>Sheet1!$A$2:$A$5</c:f>
              <c:strCache>
                <c:ptCount val="4"/>
                <c:pt idx="0">
                  <c:v>Teaching (15)</c:v>
                </c:pt>
                <c:pt idx="1">
                  <c:v>Prep time (10)</c:v>
                </c:pt>
                <c:pt idx="2">
                  <c:v>Office hours (5)</c:v>
                </c:pt>
                <c:pt idx="3">
                  <c:v>Other (10)</c:v>
                </c:pt>
              </c:strCache>
            </c:strRef>
          </c:cat>
          <c:val>
            <c:numRef>
              <c:f>Sheet1!$B$2:$B$5</c:f>
              <c:numCache>
                <c:formatCode>General</c:formatCode>
                <c:ptCount val="4"/>
                <c:pt idx="0">
                  <c:v>15.0</c:v>
                </c:pt>
                <c:pt idx="1">
                  <c:v>10.0</c:v>
                </c:pt>
                <c:pt idx="2">
                  <c:v>5.0</c:v>
                </c:pt>
                <c:pt idx="3">
                  <c:v>10.0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stacked"/>
        <c:varyColors val="0"/>
        <c:ser>
          <c:idx val="0"/>
          <c:order val="0"/>
          <c:tx>
            <c:strRef>
              <c:f>Sheet1!$B$1</c:f>
              <c:strCache>
                <c:ptCount val="1"/>
                <c:pt idx="0">
                  <c:v>Per class compensation</c:v>
                </c:pt>
              </c:strCache>
            </c:strRef>
          </c:tx>
          <c:invertIfNegative val="0"/>
          <c:dLbls>
            <c:dLbl>
              <c:idx val="0"/>
              <c:layout/>
              <c:tx>
                <c:rich>
                  <a:bodyPr/>
                  <a:lstStyle/>
                  <a:p>
                    <a:r>
                      <a:rPr lang="en-US" smtClean="0"/>
                      <a:t>$3750</a:t>
                    </a:r>
                    <a:endParaRPr lang="en-US" dirty="0"/>
                  </a:p>
                </c:rich>
              </c:tx>
              <c:showLegendKey val="0"/>
              <c:showVal val="1"/>
              <c:showCatName val="0"/>
              <c:showSerName val="0"/>
              <c:showPercent val="0"/>
              <c:showBubbleSize val="0"/>
            </c:dLbl>
            <c:dLbl>
              <c:idx val="1"/>
              <c:layout/>
              <c:tx>
                <c:rich>
                  <a:bodyPr/>
                  <a:lstStyle/>
                  <a:p>
                    <a:r>
                      <a:rPr lang="en-US" smtClean="0"/>
                      <a:t>$5640</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Sheet1!$A$2:$A$3</c:f>
              <c:strCache>
                <c:ptCount val="2"/>
                <c:pt idx="0">
                  <c:v>Part time</c:v>
                </c:pt>
                <c:pt idx="1">
                  <c:v>Full time</c:v>
                </c:pt>
              </c:strCache>
            </c:strRef>
          </c:cat>
          <c:val>
            <c:numRef>
              <c:f>Sheet1!$B$2:$B$3</c:f>
              <c:numCache>
                <c:formatCode>General</c:formatCode>
                <c:ptCount val="2"/>
                <c:pt idx="0">
                  <c:v>3750.0</c:v>
                </c:pt>
                <c:pt idx="1">
                  <c:v>5640.0</c:v>
                </c:pt>
              </c:numCache>
            </c:numRef>
          </c:val>
        </c:ser>
        <c:dLbls>
          <c:showLegendKey val="0"/>
          <c:showVal val="0"/>
          <c:showCatName val="0"/>
          <c:showSerName val="0"/>
          <c:showPercent val="0"/>
          <c:showBubbleSize val="0"/>
        </c:dLbls>
        <c:gapWidth val="150"/>
        <c:overlap val="100"/>
        <c:axId val="-2135492152"/>
        <c:axId val="2095725736"/>
      </c:barChart>
      <c:catAx>
        <c:axId val="-2135492152"/>
        <c:scaling>
          <c:orientation val="minMax"/>
        </c:scaling>
        <c:delete val="0"/>
        <c:axPos val="b"/>
        <c:majorTickMark val="out"/>
        <c:minorTickMark val="none"/>
        <c:tickLblPos val="nextTo"/>
        <c:crossAx val="2095725736"/>
        <c:crosses val="autoZero"/>
        <c:auto val="1"/>
        <c:lblAlgn val="ctr"/>
        <c:lblOffset val="100"/>
        <c:noMultiLvlLbl val="0"/>
      </c:catAx>
      <c:valAx>
        <c:axId val="2095725736"/>
        <c:scaling>
          <c:orientation val="minMax"/>
        </c:scaling>
        <c:delete val="0"/>
        <c:axPos val="l"/>
        <c:majorGridlines/>
        <c:numFmt formatCode="General" sourceLinked="1"/>
        <c:majorTickMark val="out"/>
        <c:minorTickMark val="none"/>
        <c:tickLblPos val="nextTo"/>
        <c:crossAx val="-21354921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Wednesday, April 1,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Wednesday, April 1,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Wednesday, April 1,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Wednesday, April 1,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Wednesday, April 1,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Wednesday, April 1,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Wednesday, April 1, 15</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Wednesday, April 1, 15</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Wednesday, April 1, 15</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Wednesday, April 1,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Wednesday, April 1,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Wednesday, April 1, 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Tale of two Professors</a:t>
            </a:r>
            <a:endParaRPr lang="en-US" dirty="0"/>
          </a:p>
        </p:txBody>
      </p:sp>
      <p:sp>
        <p:nvSpPr>
          <p:cNvPr id="3" name="Subtitle 2"/>
          <p:cNvSpPr>
            <a:spLocks noGrp="1"/>
          </p:cNvSpPr>
          <p:nvPr>
            <p:ph type="subTitle" idx="1"/>
          </p:nvPr>
        </p:nvSpPr>
        <p:spPr/>
        <p:txBody>
          <a:bodyPr/>
          <a:lstStyle/>
          <a:p>
            <a:r>
              <a:rPr lang="en-US" dirty="0" smtClean="0"/>
              <a:t>My doppelgänger’s rise to fame and fortune as a community college </a:t>
            </a:r>
            <a:r>
              <a:rPr lang="en-US" dirty="0" smtClean="0"/>
              <a:t>professor.</a:t>
            </a:r>
          </a:p>
          <a:p>
            <a:endParaRPr lang="en-US" dirty="0"/>
          </a:p>
          <a:p>
            <a:r>
              <a:rPr lang="en-US" dirty="0" smtClean="0"/>
              <a:t>by Ian Duckles</a:t>
            </a:r>
            <a:endParaRPr lang="en-US" dirty="0"/>
          </a:p>
        </p:txBody>
      </p:sp>
    </p:spTree>
    <p:extLst>
      <p:ext uri="{BB962C8B-B14F-4D97-AF65-F5344CB8AC3E}">
        <p14:creationId xmlns:p14="http://schemas.microsoft.com/office/powerpoint/2010/main" val="34433430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 vs. My Doppelgänger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50589419"/>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42210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chart seriesIdx="-4" categoryIdx="0" bldStep="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chart seriesIdx="-4" categoryIdx="1" bldStep="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category"/>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Upshot	</a:t>
            </a:r>
            <a:endParaRPr lang="en-US" dirty="0"/>
          </a:p>
        </p:txBody>
      </p:sp>
      <p:sp>
        <p:nvSpPr>
          <p:cNvPr id="3" name="Content Placeholder 2"/>
          <p:cNvSpPr>
            <a:spLocks noGrp="1"/>
          </p:cNvSpPr>
          <p:nvPr>
            <p:ph idx="1"/>
          </p:nvPr>
        </p:nvSpPr>
        <p:spPr/>
        <p:txBody>
          <a:bodyPr/>
          <a:lstStyle/>
          <a:p>
            <a:r>
              <a:rPr lang="en-US" dirty="0" smtClean="0"/>
              <a:t>So, I make about 2/3 of what my full-time counterparts make even though I have exactly the same qualifications, and likely much more classroom experience.</a:t>
            </a:r>
          </a:p>
          <a:p>
            <a:r>
              <a:rPr lang="en-US" dirty="0" smtClean="0"/>
              <a:t>I would argue that this is unjust and unfair, and correcting this deficiency is a matter of social justice for the part-timers who make up about 70% of the faculty and teach about half the courses.</a:t>
            </a:r>
          </a:p>
          <a:p>
            <a:r>
              <a:rPr lang="en-US" dirty="0" smtClean="0"/>
              <a:t>The goal here would be pro rata </a:t>
            </a:r>
            <a:r>
              <a:rPr lang="en-US" dirty="0" smtClean="0"/>
              <a:t>pay: </a:t>
            </a:r>
            <a:r>
              <a:rPr lang="en-US" dirty="0" smtClean="0"/>
              <a:t>Equal pay for equal work.</a:t>
            </a:r>
          </a:p>
          <a:p>
            <a:r>
              <a:rPr lang="en-US" dirty="0" smtClean="0"/>
              <a:t>This would cost about $337,039,065 to achieve at a state-wide level.</a:t>
            </a:r>
          </a:p>
          <a:p>
            <a:r>
              <a:rPr lang="en-US" dirty="0" smtClean="0"/>
              <a:t>How do we get there?</a:t>
            </a:r>
          </a:p>
        </p:txBody>
      </p:sp>
    </p:spTree>
    <p:extLst>
      <p:ext uri="{BB962C8B-B14F-4D97-AF65-F5344CB8AC3E}">
        <p14:creationId xmlns:p14="http://schemas.microsoft.com/office/powerpoint/2010/main" val="2488598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 Lobbying Campaign</a:t>
            </a:r>
            <a:endParaRPr lang="en-US" dirty="0"/>
          </a:p>
        </p:txBody>
      </p:sp>
      <p:sp>
        <p:nvSpPr>
          <p:cNvPr id="3" name="Content Placeholder 2"/>
          <p:cNvSpPr>
            <a:spLocks noGrp="1"/>
          </p:cNvSpPr>
          <p:nvPr>
            <p:ph idx="1"/>
          </p:nvPr>
        </p:nvSpPr>
        <p:spPr/>
        <p:txBody>
          <a:bodyPr/>
          <a:lstStyle/>
          <a:p>
            <a:r>
              <a:rPr lang="en-US" dirty="0" smtClean="0"/>
              <a:t>This is one vehicle for correcting this pay inequality. </a:t>
            </a:r>
          </a:p>
          <a:p>
            <a:r>
              <a:rPr lang="en-US" dirty="0" smtClean="0"/>
              <a:t>The CFT and our local, 1931, are actively lobbying Sacramento for:</a:t>
            </a:r>
          </a:p>
          <a:p>
            <a:pPr marL="0" indent="0">
              <a:buNone/>
            </a:pPr>
            <a:r>
              <a:rPr lang="en-US" dirty="0" smtClean="0"/>
              <a:t>	1. $50 million for pay equity</a:t>
            </a:r>
          </a:p>
          <a:p>
            <a:pPr marL="0" indent="0">
              <a:buNone/>
            </a:pPr>
            <a:r>
              <a:rPr lang="en-US" dirty="0"/>
              <a:t>	</a:t>
            </a:r>
            <a:r>
              <a:rPr lang="en-US" dirty="0" smtClean="0"/>
              <a:t>2. $30 million for paid office hours</a:t>
            </a:r>
          </a:p>
          <a:p>
            <a:pPr marL="0" indent="0">
              <a:buNone/>
            </a:pPr>
            <a:r>
              <a:rPr lang="en-US" dirty="0" smtClean="0"/>
              <a:t>	3. $100 million for more full-time positions. </a:t>
            </a:r>
          </a:p>
          <a:p>
            <a:r>
              <a:rPr lang="en-US" dirty="0" smtClean="0"/>
              <a:t>This will get us about 15% towards our goal.</a:t>
            </a:r>
          </a:p>
          <a:p>
            <a:r>
              <a:rPr lang="en-US" dirty="0" smtClean="0"/>
              <a:t>This is </a:t>
            </a:r>
            <a:r>
              <a:rPr lang="en-US" dirty="0" smtClean="0"/>
              <a:t>a small start</a:t>
            </a:r>
            <a:r>
              <a:rPr lang="en-US" dirty="0" smtClean="0"/>
              <a:t>, </a:t>
            </a:r>
            <a:r>
              <a:rPr lang="en-US" dirty="0" smtClean="0"/>
              <a:t>but remember, this is a problem some 40 years in the making. It can’t be fixed overnight, or even over the course of one budget cycle. It will take sustained effort until the problem is resolved.</a:t>
            </a:r>
          </a:p>
        </p:txBody>
      </p:sp>
    </p:spTree>
    <p:extLst>
      <p:ext uri="{BB962C8B-B14F-4D97-AF65-F5344CB8AC3E}">
        <p14:creationId xmlns:p14="http://schemas.microsoft.com/office/powerpoint/2010/main" val="23066623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Issues Facing Adjuncts</a:t>
            </a:r>
            <a:endParaRPr lang="en-US" dirty="0"/>
          </a:p>
        </p:txBody>
      </p:sp>
      <p:sp>
        <p:nvSpPr>
          <p:cNvPr id="3" name="Content Placeholder 2"/>
          <p:cNvSpPr>
            <a:spLocks noGrp="1"/>
          </p:cNvSpPr>
          <p:nvPr>
            <p:ph idx="1"/>
          </p:nvPr>
        </p:nvSpPr>
        <p:spPr/>
        <p:txBody>
          <a:bodyPr/>
          <a:lstStyle/>
          <a:p>
            <a:r>
              <a:rPr lang="en-US" dirty="0" smtClean="0"/>
              <a:t>Poor or no pay for office hours.</a:t>
            </a:r>
          </a:p>
          <a:p>
            <a:r>
              <a:rPr lang="en-US" dirty="0" smtClean="0"/>
              <a:t>Weak or nonexistent rehire</a:t>
            </a:r>
            <a:r>
              <a:rPr lang="en-US" dirty="0" smtClean="0"/>
              <a:t>/seniority rights.</a:t>
            </a:r>
          </a:p>
          <a:p>
            <a:r>
              <a:rPr lang="en-US" dirty="0" smtClean="0"/>
              <a:t>Many </a:t>
            </a:r>
            <a:r>
              <a:rPr lang="en-US" dirty="0" smtClean="0"/>
              <a:t>do not have access to health benefits.</a:t>
            </a:r>
          </a:p>
          <a:p>
            <a:r>
              <a:rPr lang="en-US" dirty="0" smtClean="0"/>
              <a:t>Don’t get paid for committee work/shared governance</a:t>
            </a:r>
            <a:r>
              <a:rPr lang="en-US" dirty="0" smtClean="0"/>
              <a:t>.</a:t>
            </a:r>
          </a:p>
          <a:p>
            <a:r>
              <a:rPr lang="en-US" dirty="0" smtClean="0"/>
              <a:t>Teach multiple classes at multiple campuses meaning a great deal of time is spent commuting. </a:t>
            </a:r>
          </a:p>
          <a:p>
            <a:r>
              <a:rPr lang="en-US" dirty="0" smtClean="0"/>
              <a:t>Difficulty </a:t>
            </a:r>
            <a:r>
              <a:rPr lang="en-US" dirty="0"/>
              <a:t>getting student debt loan </a:t>
            </a:r>
            <a:r>
              <a:rPr lang="en-US" dirty="0" smtClean="0"/>
              <a:t>relief.</a:t>
            </a:r>
          </a:p>
          <a:p>
            <a:r>
              <a:rPr lang="en-US" dirty="0" smtClean="0"/>
              <a:t>Lack </a:t>
            </a:r>
            <a:r>
              <a:rPr lang="en-US" dirty="0"/>
              <a:t>of access to professional development funds.</a:t>
            </a:r>
          </a:p>
          <a:p>
            <a:endParaRPr lang="en-US" dirty="0" smtClean="0"/>
          </a:p>
          <a:p>
            <a:endParaRPr lang="en-US" dirty="0" smtClean="0"/>
          </a:p>
          <a:p>
            <a:endParaRPr lang="en-US" dirty="0"/>
          </a:p>
        </p:txBody>
      </p:sp>
    </p:spTree>
    <p:extLst>
      <p:ext uri="{BB962C8B-B14F-4D97-AF65-F5344CB8AC3E}">
        <p14:creationId xmlns:p14="http://schemas.microsoft.com/office/powerpoint/2010/main" val="40307385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history:	</a:t>
            </a:r>
            <a:endParaRPr lang="en-US" dirty="0"/>
          </a:p>
        </p:txBody>
      </p:sp>
      <p:sp>
        <p:nvSpPr>
          <p:cNvPr id="3" name="Content Placeholder 2"/>
          <p:cNvSpPr>
            <a:spLocks noGrp="1"/>
          </p:cNvSpPr>
          <p:nvPr>
            <p:ph idx="1"/>
          </p:nvPr>
        </p:nvSpPr>
        <p:spPr/>
        <p:txBody>
          <a:bodyPr/>
          <a:lstStyle/>
          <a:p>
            <a:r>
              <a:rPr lang="en-US" dirty="0" smtClean="0"/>
              <a:t>2004: Received a Ph.D. from the University of California, Irvine.</a:t>
            </a:r>
          </a:p>
          <a:p>
            <a:r>
              <a:rPr lang="en-US" dirty="0" smtClean="0"/>
              <a:t>2004-2007: Took a tenure track position in philosophy at Indiana University of Pennsylvania.</a:t>
            </a:r>
          </a:p>
          <a:p>
            <a:r>
              <a:rPr lang="en-US" dirty="0" smtClean="0"/>
              <a:t>2007: Left PA to return to Southern California. Took on a variety of adjunct positions.</a:t>
            </a:r>
          </a:p>
          <a:p>
            <a:r>
              <a:rPr lang="en-US" dirty="0" smtClean="0"/>
              <a:t>2008: Started working at Mesa College, with Miramar following the next semester. Interviewed for a full-time position at Miramar. Didn’t get it.</a:t>
            </a:r>
          </a:p>
          <a:p>
            <a:r>
              <a:rPr lang="en-US" dirty="0" smtClean="0"/>
              <a:t>Today: I teach 6-8 classes/semester at four different schools  (Cuyamaca, Mesa, Miramar, and the University of San Diego).</a:t>
            </a:r>
            <a:endParaRPr lang="en-US" dirty="0"/>
          </a:p>
        </p:txBody>
      </p:sp>
    </p:spTree>
    <p:extLst>
      <p:ext uri="{BB962C8B-B14F-4D97-AF65-F5344CB8AC3E}">
        <p14:creationId xmlns:p14="http://schemas.microsoft.com/office/powerpoint/2010/main" val="12959682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Doppelgänger’s history:</a:t>
            </a:r>
            <a:endParaRPr lang="en-US" dirty="0"/>
          </a:p>
        </p:txBody>
      </p:sp>
      <p:sp>
        <p:nvSpPr>
          <p:cNvPr id="3" name="Content Placeholder 2"/>
          <p:cNvSpPr>
            <a:spLocks noGrp="1"/>
          </p:cNvSpPr>
          <p:nvPr>
            <p:ph idx="1"/>
          </p:nvPr>
        </p:nvSpPr>
        <p:spPr/>
        <p:txBody>
          <a:bodyPr/>
          <a:lstStyle/>
          <a:p>
            <a:r>
              <a:rPr lang="en-US" dirty="0"/>
              <a:t>2004: Received a Ph.D. from the University of California, </a:t>
            </a:r>
            <a:r>
              <a:rPr lang="en-US" dirty="0" smtClean="0"/>
              <a:t>Irvine.</a:t>
            </a:r>
            <a:endParaRPr lang="en-US" dirty="0"/>
          </a:p>
          <a:p>
            <a:r>
              <a:rPr lang="en-US" dirty="0"/>
              <a:t>2004-2007: Took a tenure track position in philosophy at Indiana University of </a:t>
            </a:r>
            <a:r>
              <a:rPr lang="en-US" dirty="0" smtClean="0"/>
              <a:t>Pennsylvania.</a:t>
            </a:r>
            <a:endParaRPr lang="en-US" dirty="0"/>
          </a:p>
          <a:p>
            <a:r>
              <a:rPr lang="en-US" dirty="0"/>
              <a:t>2007: Left PA to return to Southern California. Took on a variety of adjunct positions.</a:t>
            </a:r>
          </a:p>
          <a:p>
            <a:r>
              <a:rPr lang="en-US" dirty="0" smtClean="0"/>
              <a:t>2008: Obtains a tenure track position at Miramar College.</a:t>
            </a:r>
          </a:p>
          <a:p>
            <a:r>
              <a:rPr lang="en-US" dirty="0" smtClean="0"/>
              <a:t>Today: A tenured professor at Miramar College.</a:t>
            </a:r>
            <a:endParaRPr lang="en-US" dirty="0"/>
          </a:p>
        </p:txBody>
      </p:sp>
    </p:spTree>
    <p:extLst>
      <p:ext uri="{BB962C8B-B14F-4D97-AF65-F5344CB8AC3E}">
        <p14:creationId xmlns:p14="http://schemas.microsoft.com/office/powerpoint/2010/main" val="23783256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Work History for 2014</a:t>
            </a:r>
            <a:endParaRPr lang="en-US" dirty="0"/>
          </a:p>
        </p:txBody>
      </p:sp>
      <p:sp>
        <p:nvSpPr>
          <p:cNvPr id="3" name="Content Placeholder 2"/>
          <p:cNvSpPr>
            <a:spLocks noGrp="1"/>
          </p:cNvSpPr>
          <p:nvPr>
            <p:ph idx="1"/>
          </p:nvPr>
        </p:nvSpPr>
        <p:spPr/>
        <p:txBody>
          <a:bodyPr/>
          <a:lstStyle/>
          <a:p>
            <a:r>
              <a:rPr lang="en-US" dirty="0" smtClean="0"/>
              <a:t>In the Spring of 2014 I taught 5 classes.</a:t>
            </a:r>
          </a:p>
          <a:p>
            <a:r>
              <a:rPr lang="en-US" dirty="0" smtClean="0"/>
              <a:t>In the Summer of 2014 I taught 3 classes.</a:t>
            </a:r>
          </a:p>
          <a:p>
            <a:r>
              <a:rPr lang="en-US" dirty="0" smtClean="0"/>
              <a:t>In the Fall of 2014 I taught 8 classes.</a:t>
            </a:r>
          </a:p>
          <a:p>
            <a:r>
              <a:rPr lang="en-US" dirty="0"/>
              <a:t>T</a:t>
            </a:r>
            <a:r>
              <a:rPr lang="en-US" dirty="0" smtClean="0"/>
              <a:t>otal compensation for teaching 16 classes:</a:t>
            </a:r>
          </a:p>
          <a:p>
            <a:pPr marL="0" indent="0" algn="ctr">
              <a:buNone/>
            </a:pPr>
            <a:r>
              <a:rPr lang="en-US" sz="9600" dirty="0" smtClean="0"/>
              <a:t>&lt;$60,000</a:t>
            </a:r>
            <a:endParaRPr lang="en-US" sz="9600" dirty="0"/>
          </a:p>
        </p:txBody>
      </p:sp>
    </p:spTree>
    <p:extLst>
      <p:ext uri="{BB962C8B-B14F-4D97-AF65-F5344CB8AC3E}">
        <p14:creationId xmlns:p14="http://schemas.microsoft.com/office/powerpoint/2010/main" val="30050911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 Doppelgänger’s Work History for 2014</a:t>
            </a:r>
            <a:endParaRPr lang="en-US" dirty="0"/>
          </a:p>
        </p:txBody>
      </p:sp>
      <p:sp>
        <p:nvSpPr>
          <p:cNvPr id="3" name="Content Placeholder 2"/>
          <p:cNvSpPr>
            <a:spLocks noGrp="1"/>
          </p:cNvSpPr>
          <p:nvPr>
            <p:ph idx="1"/>
          </p:nvPr>
        </p:nvSpPr>
        <p:spPr/>
        <p:txBody>
          <a:bodyPr/>
          <a:lstStyle/>
          <a:p>
            <a:r>
              <a:rPr lang="en-US" dirty="0" smtClean="0"/>
              <a:t>Taught 5 classes in the Spring.</a:t>
            </a:r>
          </a:p>
          <a:p>
            <a:r>
              <a:rPr lang="en-US" dirty="0" smtClean="0"/>
              <a:t>Taught 5 classes in the Fall.</a:t>
            </a:r>
          </a:p>
          <a:p>
            <a:r>
              <a:rPr lang="en-US" dirty="0" smtClean="0"/>
              <a:t>Total compensation for teaching 10 classes:</a:t>
            </a:r>
          </a:p>
          <a:p>
            <a:endParaRPr lang="en-US" dirty="0"/>
          </a:p>
          <a:p>
            <a:pPr marL="0" indent="0" algn="ctr">
              <a:buNone/>
            </a:pPr>
            <a:r>
              <a:rPr lang="en-US" sz="9600" dirty="0" smtClean="0"/>
              <a:t>$90,230</a:t>
            </a:r>
            <a:endParaRPr lang="en-US" sz="9600" dirty="0"/>
          </a:p>
        </p:txBody>
      </p:sp>
    </p:spTree>
    <p:extLst>
      <p:ext uri="{BB962C8B-B14F-4D97-AF65-F5344CB8AC3E}">
        <p14:creationId xmlns:p14="http://schemas.microsoft.com/office/powerpoint/2010/main" val="27465640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Wait…</a:t>
            </a:r>
            <a:endParaRPr lang="en-US" dirty="0"/>
          </a:p>
        </p:txBody>
      </p:sp>
      <p:sp>
        <p:nvSpPr>
          <p:cNvPr id="3" name="Content Placeholder 2"/>
          <p:cNvSpPr>
            <a:spLocks noGrp="1"/>
          </p:cNvSpPr>
          <p:nvPr>
            <p:ph idx="1"/>
          </p:nvPr>
        </p:nvSpPr>
        <p:spPr/>
        <p:txBody>
          <a:bodyPr/>
          <a:lstStyle/>
          <a:p>
            <a:r>
              <a:rPr lang="en-US" dirty="0" smtClean="0"/>
              <a:t>Don’t full-timers get paid for more than just teaching?</a:t>
            </a:r>
          </a:p>
          <a:p>
            <a:r>
              <a:rPr lang="en-US" dirty="0" smtClean="0"/>
              <a:t>Yes, but using the Collective Bargaining Agreement as our guide, we can calculate the percentage of a full-timer’s salary that goes to teaching.</a:t>
            </a:r>
            <a:endParaRPr lang="en-US" dirty="0"/>
          </a:p>
        </p:txBody>
      </p:sp>
    </p:spTree>
    <p:extLst>
      <p:ext uri="{BB962C8B-B14F-4D97-AF65-F5344CB8AC3E}">
        <p14:creationId xmlns:p14="http://schemas.microsoft.com/office/powerpoint/2010/main" val="15903290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Get Paid for a 40 Hour Week</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97049"/>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192467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chart seriesIdx="-4" categoryIdx="0" bldStep="category"/>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chart seriesIdx="-4" categoryIdx="1" bldStep="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chart seriesIdx="-4" categoryIdx="2" bldStep="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chart seriesIdx="-4" categoryIdx="3" bldStep="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category"/>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Doppelgänger’s per class rate</a:t>
            </a:r>
            <a:endParaRPr lang="en-US" dirty="0"/>
          </a:p>
        </p:txBody>
      </p:sp>
      <p:sp>
        <p:nvSpPr>
          <p:cNvPr id="3" name="Content Placeholder 2"/>
          <p:cNvSpPr>
            <a:spLocks noGrp="1"/>
          </p:cNvSpPr>
          <p:nvPr>
            <p:ph idx="1"/>
          </p:nvPr>
        </p:nvSpPr>
        <p:spPr/>
        <p:txBody>
          <a:bodyPr/>
          <a:lstStyle/>
          <a:p>
            <a:r>
              <a:rPr lang="en-US" dirty="0" smtClean="0"/>
              <a:t>So, faculty get paid for a 40 hour week, and 25 of those hours are for teaching.</a:t>
            </a:r>
          </a:p>
          <a:p>
            <a:r>
              <a:rPr lang="en-US" dirty="0" smtClean="0"/>
              <a:t>25/40 = .625, So, faculty are paid 62.5% of their salary for teaching.</a:t>
            </a:r>
          </a:p>
          <a:p>
            <a:r>
              <a:rPr lang="en-US" dirty="0" smtClean="0"/>
              <a:t>My Doppelgänger made $90,230 × .625 = $56,400.</a:t>
            </a:r>
          </a:p>
          <a:p>
            <a:r>
              <a:rPr lang="en-US" dirty="0" smtClean="0"/>
              <a:t>This was for ten classes, so $56,400 ÷ 10 = a per class rate of:</a:t>
            </a:r>
            <a:endParaRPr lang="en-US" dirty="0"/>
          </a:p>
          <a:p>
            <a:pPr marL="0" indent="0" algn="ctr">
              <a:buNone/>
            </a:pPr>
            <a:r>
              <a:rPr lang="en-US" sz="9600" dirty="0" smtClean="0"/>
              <a:t>$5640</a:t>
            </a:r>
          </a:p>
        </p:txBody>
      </p:sp>
    </p:spTree>
    <p:extLst>
      <p:ext uri="{BB962C8B-B14F-4D97-AF65-F5344CB8AC3E}">
        <p14:creationId xmlns:p14="http://schemas.microsoft.com/office/powerpoint/2010/main" val="32068115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per class rate</a:t>
            </a:r>
            <a:endParaRPr lang="en-US" dirty="0"/>
          </a:p>
        </p:txBody>
      </p:sp>
      <p:sp>
        <p:nvSpPr>
          <p:cNvPr id="3" name="Content Placeholder 2"/>
          <p:cNvSpPr>
            <a:spLocks noGrp="1"/>
          </p:cNvSpPr>
          <p:nvPr>
            <p:ph idx="1"/>
          </p:nvPr>
        </p:nvSpPr>
        <p:spPr/>
        <p:txBody>
          <a:bodyPr/>
          <a:lstStyle/>
          <a:p>
            <a:r>
              <a:rPr lang="en-US" dirty="0" smtClean="0"/>
              <a:t>I made </a:t>
            </a:r>
            <a:r>
              <a:rPr lang="en-US" dirty="0" smtClean="0"/>
              <a:t>approximately $</a:t>
            </a:r>
            <a:r>
              <a:rPr lang="en-US" dirty="0" smtClean="0"/>
              <a:t>60,000 for teaching 16 classes.</a:t>
            </a:r>
          </a:p>
          <a:p>
            <a:r>
              <a:rPr lang="en-US" dirty="0" smtClean="0"/>
              <a:t>So, $60,000 ÷ 16 = a per class rate of:</a:t>
            </a:r>
          </a:p>
          <a:p>
            <a:pPr marL="0" indent="0">
              <a:buNone/>
            </a:pPr>
            <a:endParaRPr lang="en-US" dirty="0"/>
          </a:p>
          <a:p>
            <a:pPr marL="0" indent="0">
              <a:buNone/>
            </a:pPr>
            <a:endParaRPr lang="en-US" dirty="0" smtClean="0"/>
          </a:p>
          <a:p>
            <a:pPr marL="0" indent="0" algn="ctr">
              <a:buNone/>
            </a:pPr>
            <a:r>
              <a:rPr lang="en-US" sz="9600" dirty="0" smtClean="0"/>
              <a:t>$3750</a:t>
            </a:r>
            <a:endParaRPr lang="en-US" sz="9600" dirty="0"/>
          </a:p>
        </p:txBody>
      </p:sp>
    </p:spTree>
    <p:extLst>
      <p:ext uri="{BB962C8B-B14F-4D97-AF65-F5344CB8AC3E}">
        <p14:creationId xmlns:p14="http://schemas.microsoft.com/office/powerpoint/2010/main" val="29556513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160</TotalTime>
  <Words>655</Words>
  <Application>Microsoft Macintosh PowerPoint</Application>
  <PresentationFormat>On-screen Show (4:3)</PresentationFormat>
  <Paragraphs>71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Clarity</vt:lpstr>
      <vt:lpstr>A Tale of two Professors</vt:lpstr>
      <vt:lpstr>My history: </vt:lpstr>
      <vt:lpstr>My Doppelgänger’s history:</vt:lpstr>
      <vt:lpstr>My Work History for 2014</vt:lpstr>
      <vt:lpstr>My Doppelgänger’s Work History for 2014</vt:lpstr>
      <vt:lpstr>But Wait…</vt:lpstr>
      <vt:lpstr>Faculty Get Paid for a 40 Hour Week</vt:lpstr>
      <vt:lpstr>My Doppelgänger’s per class rate</vt:lpstr>
      <vt:lpstr>My per class rate</vt:lpstr>
      <vt:lpstr>Me vs. My Doppelgänger</vt:lpstr>
      <vt:lpstr>The Upshot </vt:lpstr>
      <vt:lpstr>AFT Lobbying Campaign</vt:lpstr>
      <vt:lpstr>Other Issues Facing Adjuncts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Tale of two Professors</dc:title>
  <dc:creator>Ian Duckles</dc:creator>
  <cp:lastModifiedBy>Ian Duckles</cp:lastModifiedBy>
  <cp:revision>15</cp:revision>
  <dcterms:created xsi:type="dcterms:W3CDTF">2015-03-26T16:24:52Z</dcterms:created>
  <dcterms:modified xsi:type="dcterms:W3CDTF">2015-04-01T15:14:48Z</dcterms:modified>
</cp:coreProperties>
</file>